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5143500" cx="9144000"/>
  <p:notesSz cx="6858000" cy="9144000"/>
  <p:embeddedFontLst>
    <p:embeddedFont>
      <p:font typeface="Fira Code"/>
      <p:regular r:id="rId83"/>
      <p:bold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FiraCode-bold.fntdata"/><Relationship Id="rId83" Type="http://schemas.openxmlformats.org/officeDocument/2006/relationships/font" Target="fonts/FiraCode-regular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arnc.info/adt/binary_tree_traversal.html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arnc.info/adt/binary_tree_traversal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9876a627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9876a62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ae992f71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ae992f71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9876a627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9876a627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9876a62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9876a62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ae992f7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ae992f7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9825d507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9825d507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9825d507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9825d50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9825d507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9825d507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9825d50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9825d50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9825d507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9825d507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9825d50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9825d50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9825d507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9825d507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9825d507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9825d507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0d3b57b0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0d3b57b0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9825d507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9825d507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0d3b57b0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0d3b57b0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0d3b57b0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0d3b57b0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9876a62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9876a62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9876a627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79876a627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6c5a4db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6c5a4db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9825d507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9825d507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9825d50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9825d50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9825d507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9825d507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0d3b57b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0d3b57b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0d3b57b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0d3b57b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ae992f7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ae992f7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ae992f71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ae992f71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0d3b57b0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0d3b57b0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ae992f71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ae992f71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ae992f71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ae992f71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ae992f71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ae992f71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a8e335fca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7a8e335fca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9825d50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9825d50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40d3b57b0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40d3b57b0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440caea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b440cae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6c5a4dbf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6c5a4dbf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6c5a4dbf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e6c5a4dbf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 и C </a:t>
            </a:r>
            <a:r>
              <a:rPr lang="ru"/>
              <a:t>- не кучи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6c5a4dbf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6c5a4dbf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7ae992f71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7ae992f71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ae992f71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7ae992f71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ae992f71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7ae992f71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ae992f71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ae992f71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https://learnc.info/adt/binary_tree_traversal.html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b440caea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7b440caea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https://learnc.info/adt/binary_tree_traversal.html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b440caea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b440caea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ae992f71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7ae992f71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7ae992f71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7ae992f71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ae992f71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ae992f71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ae992f71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ae992f71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ae992f71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7ae992f71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ae992f71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7ae992f71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e6c5a4db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e6c5a4db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7b088a82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7b088a82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c5cbc5a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7c5cbc5a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6c5a4dbf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e6c5a4dbf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9825d50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9825d50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e6c5a4dbf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e6c5a4dbf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b088a82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7b088a82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6c5a4dbf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e6c5a4dbf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ae992f71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ae992f71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6c5a4dbf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e6c5a4dbf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b440caea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7b440caea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440cae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7b440cae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7b440caea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7b440caea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7d0ccbff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7d0ccbff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6c5a4dbf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6c5a4dbf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a65f2d7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a65f2d7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7b440cae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7b440cae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b406caf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7b406caf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7b406caf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7b406caf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b440caea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7b440caea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7b440cae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7b440cae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7b440caea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7b440caea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7b85418f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7b85418f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7b440caea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7b440cae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9876a62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9876a62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9876a62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9876a62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hyperlink" Target="https://stepik.org/lesson/28726/step/3?unit=978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hyperlink" Target="http://www.btechsmartclass.com/data_structures/tree-terminology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ivtipm/Data-structures-and-algorithms/blob/main/current_plans/2023/2023_fall.m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tepik.org/course/579/syllabus" TargetMode="External"/><Relationship Id="rId4" Type="http://schemas.openxmlformats.org/officeDocument/2006/relationships/hyperlink" Target="https://academy.yandex.ru/handbook/algorithms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hyperlink" Target="https://en.wikipedia.org/wiki/Binary_tree#Types_of_binary_trees" TargetMode="External"/><Relationship Id="rId5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hyperlink" Target="https://stepik.org/lesson/28863/step/5?unit=9900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cs.usfca.edu/~galles/visualization/Heap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youtu.be/-vXvN8PL1_I?si=_nJS0cp758F1Pvdo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hyperlink" Target="https://www.techiedelight.com/ru/depth-first-search-dfs-vs-breadth-first-search-bf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6.xml"/><Relationship Id="rId4" Type="http://schemas.openxmlformats.org/officeDocument/2006/relationships/slide" Target="/ppt/slides/slide30.xml"/><Relationship Id="rId5" Type="http://schemas.openxmlformats.org/officeDocument/2006/relationships/slide" Target="/ppt/slides/slide41.xml"/><Relationship Id="rId6" Type="http://schemas.openxmlformats.org/officeDocument/2006/relationships/slide" Target="/ppt/slides/slide45.xml"/><Relationship Id="rId7" Type="http://schemas.openxmlformats.org/officeDocument/2006/relationships/slide" Target="/ppt/slides/slide53.xml"/><Relationship Id="rId8" Type="http://schemas.openxmlformats.org/officeDocument/2006/relationships/slide" Target="/ppt/slides/slide73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habr.com/ru/articles/267855/" TargetMode="External"/><Relationship Id="rId4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hyperlink" Target="https://stepik.org/lesson/28726/step/11?unit=9784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Relationship Id="rId4" Type="http://schemas.openxmlformats.org/officeDocument/2006/relationships/hyperlink" Target="https://stepik.org/lesson/28727/step/2?unit=9785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www.youtube.com/live/lEJzqHgyels?si=CHW_VF2tjTsOa_eN&amp;t=787" TargetMode="External"/><Relationship Id="rId4" Type="http://schemas.openxmlformats.org/officeDocument/2006/relationships/hyperlink" Target="https://stepik.org/lesson/28726/step/1?unit=9784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46000"/>
          </a:blip>
          <a:srcRect b="4430" l="0" r="0" t="4403"/>
          <a:stretch/>
        </p:blipFill>
        <p:spPr>
          <a:xfrm>
            <a:off x="-533400" y="258575"/>
            <a:ext cx="9621676" cy="5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Структуры и алгоритмы обработки данных. Часть 2</a:t>
            </a:r>
            <a:endParaRPr b="1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0000"/>
                </a:solidFill>
              </a:rPr>
              <a:t>Деревья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259" y="4093650"/>
            <a:ext cx="1337475" cy="73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53825" cy="484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 b="4246" l="5386" r="21822" t="13143"/>
          <a:stretch/>
        </p:blipFill>
        <p:spPr>
          <a:xfrm>
            <a:off x="1853100" y="622725"/>
            <a:ext cx="4845401" cy="424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Зачем?</a:t>
            </a:r>
            <a:endParaRPr/>
          </a:p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311700" y="1152475"/>
            <a:ext cx="85206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Для описания предметной области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Для представления данных в более удобном для обработки виде (например дерево синтаксического разбора)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Для ускорения операций с данными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400" y="2738500"/>
            <a:ext cx="4449546" cy="20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Дерево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Дерево (матем.)</a:t>
            </a:r>
            <a:r>
              <a:rPr lang="ru"/>
              <a:t> — связный ациклический граф.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связный — между любой парой вершин этого графа существует как минимум один путь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ациклический – без циклов, т.е. замкнутых путей (даже с заменой дуг на рёбра);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468900" y="3049350"/>
            <a:ext cx="58446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Дерево (комп. науки)</a:t>
            </a:r>
            <a:r>
              <a:rPr lang="ru"/>
              <a:t>  — структура данных, эмулирующая древовидную структуру в виде набора связанных узлов.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125" y="2639175"/>
            <a:ext cx="2387525" cy="2319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Деревья?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037" y="1861608"/>
            <a:ext cx="3843925" cy="19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3043475" y="4264250"/>
            <a:ext cx="2052600" cy="702600"/>
          </a:xfrm>
          <a:prstGeom prst="wedgeRoundRectCallout">
            <a:avLst>
              <a:gd fmla="val -26778" name="adj1"/>
              <a:gd fmla="val -116453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Не является деревом, т.к. при замене дуг на рёбра образуется цикл </a:t>
            </a:r>
            <a:endParaRPr i="1" sz="1200"/>
          </a:p>
        </p:txBody>
      </p:sp>
      <p:sp>
        <p:nvSpPr>
          <p:cNvPr id="138" name="Google Shape;138;p26"/>
          <p:cNvSpPr txBox="1"/>
          <p:nvPr/>
        </p:nvSpPr>
        <p:spPr>
          <a:xfrm>
            <a:off x="0" y="4712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666666"/>
                </a:solidFill>
              </a:rPr>
              <a:t>Источник изображения: </a:t>
            </a:r>
            <a:r>
              <a:rPr lang="ru" sz="800" u="sng">
                <a:solidFill>
                  <a:srgbClr val="66666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https://stepik.org/lesson/28726/step/3?unit=9784</a:t>
            </a:r>
            <a:r>
              <a:rPr lang="ru" sz="800">
                <a:solidFill>
                  <a:srgbClr val="666666"/>
                </a:solidFill>
              </a:rPr>
              <a:t> 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Терминология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00" y="1046225"/>
            <a:ext cx="3883125" cy="37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5274125" y="1017725"/>
            <a:ext cx="25899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Корень (root)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Узлы (nodes)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Листья (leafs)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Родители (parents)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Дети (childrens)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Предки (ancestors)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Потомки (descendants)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Поддерево (subtree)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Путь (path)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Уровень (level)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ru"/>
              <a:t>Пень (stump)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Терминология</a:t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4389875" y="484325"/>
            <a:ext cx="46089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Корень (root): A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первый узел в дереве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Рёбра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Узлы (nodes): A – K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вершина графа, хранящая значение и, возможно, указатели на дочерние узлы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Листья (leafs): D,   I, J,  F,   K,   H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последние (терминальные) узлы в дереве, у которых нет детей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Родители (parents), Дети (childrens)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Предки (ancestors), Потомки (descendants)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Поддерево (subtree)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Путь (path)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Уровень (level)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0" l="0" r="47398" t="0"/>
          <a:stretch/>
        </p:blipFill>
        <p:spPr>
          <a:xfrm>
            <a:off x="449550" y="1296725"/>
            <a:ext cx="3906800" cy="31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0" y="4835700"/>
            <a:ext cx="417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Изображения из </a:t>
            </a:r>
            <a:r>
              <a:rPr lang="ru" sz="800" u="sng">
                <a:solidFill>
                  <a:schemeClr val="hlink"/>
                </a:solidFill>
                <a:hlinkClick r:id="rId4"/>
              </a:rPr>
              <a:t>http://www.btechsmartclass.com/data_structures/tree-terminology.html</a:t>
            </a:r>
            <a:r>
              <a:rPr lang="ru" sz="800"/>
              <a:t> </a:t>
            </a:r>
            <a:endParaRPr sz="800"/>
          </a:p>
        </p:txBody>
      </p:sp>
      <p:sp>
        <p:nvSpPr>
          <p:cNvPr id="154" name="Google Shape;154;p28"/>
          <p:cNvSpPr/>
          <p:nvPr/>
        </p:nvSpPr>
        <p:spPr>
          <a:xfrm>
            <a:off x="3082250" y="1146650"/>
            <a:ext cx="1274100" cy="307800"/>
          </a:xfrm>
          <a:prstGeom prst="wedgeRoundRectCallout">
            <a:avLst>
              <a:gd fmla="val -75534" name="adj1"/>
              <a:gd fmla="val 9616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Корень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Листья (leafs)</a:t>
            </a:r>
            <a:endParaRPr/>
          </a:p>
        </p:txBody>
      </p:sp>
      <p:sp>
        <p:nvSpPr>
          <p:cNvPr id="160" name="Google Shape;160;p29"/>
          <p:cNvSpPr txBox="1"/>
          <p:nvPr/>
        </p:nvSpPr>
        <p:spPr>
          <a:xfrm>
            <a:off x="4634300" y="1017725"/>
            <a:ext cx="36036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Листья (leafs):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последние (терминальные) узлы в дереве, у которых нет детей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47731" t="0"/>
          <a:stretch/>
        </p:blipFill>
        <p:spPr>
          <a:xfrm>
            <a:off x="152400" y="1291900"/>
            <a:ext cx="3868475" cy="31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Внутренние узлы (internal nodes)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19200"/>
            <a:ext cx="3883600" cy="31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Уровни (levels)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65" y="1313098"/>
            <a:ext cx="7318026" cy="31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курса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github.com/ivtipm/Data-structures-and-algorithms/blob/main/current_plans/2023/2023_fall.md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Глубина (depth)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0" r="47679" t="0"/>
          <a:stretch/>
        </p:blipFill>
        <p:spPr>
          <a:xfrm>
            <a:off x="171450" y="1371600"/>
            <a:ext cx="3744475" cy="30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Путь (path)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0" l="0" r="47794" t="0"/>
          <a:stretch/>
        </p:blipFill>
        <p:spPr>
          <a:xfrm>
            <a:off x="152400" y="1170125"/>
            <a:ext cx="4064951" cy="33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4821200" y="973675"/>
            <a:ext cx="17397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путей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 - B - E - 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 - G - 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Высота (глубина)</a:t>
            </a:r>
            <a:r>
              <a:rPr lang="ru"/>
              <a:t> дерева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152475"/>
            <a:ext cx="7773900" cy="13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ru" sz="1525"/>
              <a:t>height</a:t>
            </a:r>
            <a:r>
              <a:rPr lang="ru" sz="1525"/>
              <a:t> (tree) = </a:t>
            </a:r>
            <a:endParaRPr sz="1525"/>
          </a:p>
          <a:p>
            <a:pPr indent="457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ru" sz="1525"/>
              <a:t>-1, если дерево пустое*</a:t>
            </a:r>
            <a:endParaRPr sz="1525"/>
          </a:p>
          <a:p>
            <a:pPr indent="457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ru" sz="1525"/>
              <a:t>max( </a:t>
            </a:r>
            <a:r>
              <a:rPr i="1" lang="ru" sz="1525"/>
              <a:t>height</a:t>
            </a:r>
            <a:r>
              <a:rPr i="1" lang="ru" sz="1525"/>
              <a:t>( left_tree), </a:t>
            </a:r>
            <a:r>
              <a:rPr i="1" lang="ru" sz="1525"/>
              <a:t>height</a:t>
            </a:r>
            <a:r>
              <a:rPr i="1" lang="ru" sz="1525"/>
              <a:t>( right_tree)</a:t>
            </a:r>
            <a:r>
              <a:rPr lang="ru" sz="1525"/>
              <a:t> ) + 1, если дерево не пустое</a:t>
            </a:r>
            <a:endParaRPr sz="152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52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i="1" lang="ru" sz="1425"/>
              <a:t>* листья содержат пустые узлы в </a:t>
            </a:r>
            <a:br>
              <a:rPr i="1" lang="ru" sz="1425"/>
            </a:br>
            <a:r>
              <a:rPr i="1" lang="ru" sz="1425"/>
              <a:t>качестве дочерних</a:t>
            </a:r>
            <a:endParaRPr i="1" sz="1425"/>
          </a:p>
        </p:txBody>
      </p:sp>
      <p:pic>
        <p:nvPicPr>
          <p:cNvPr id="193" name="Google Shape;193;p34"/>
          <p:cNvPicPr preferRelativeResize="0"/>
          <p:nvPr/>
        </p:nvPicPr>
        <p:blipFill rotWithShape="1">
          <a:blip r:embed="rId3">
            <a:alphaModFix/>
          </a:blip>
          <a:srcRect b="25706" l="12459" r="14075" t="23084"/>
          <a:stretch/>
        </p:blipFill>
        <p:spPr>
          <a:xfrm>
            <a:off x="4572000" y="2305000"/>
            <a:ext cx="4401674" cy="230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/>
          <p:nvPr/>
        </p:nvSpPr>
        <p:spPr>
          <a:xfrm>
            <a:off x="1028303" y="1697747"/>
            <a:ext cx="8261400" cy="5280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/>
          <p:nvPr/>
        </p:nvSpPr>
        <p:spPr>
          <a:xfrm>
            <a:off x="2194850" y="4139100"/>
            <a:ext cx="1344300" cy="414000"/>
          </a:xfrm>
          <a:prstGeom prst="wedgeRoundRectCallout">
            <a:avLst>
              <a:gd fmla="val 126266" name="adj1"/>
              <a:gd fmla="val -14172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Высота 3</a:t>
            </a:r>
            <a:endParaRPr/>
          </a:p>
        </p:txBody>
      </p:sp>
      <p:sp>
        <p:nvSpPr>
          <p:cNvPr id="196" name="Google Shape;196;p34"/>
          <p:cNvSpPr/>
          <p:nvPr/>
        </p:nvSpPr>
        <p:spPr>
          <a:xfrm>
            <a:off x="5844600" y="4629475"/>
            <a:ext cx="1344300" cy="414000"/>
          </a:xfrm>
          <a:prstGeom prst="wedgeRoundRectCallout">
            <a:avLst>
              <a:gd fmla="val 126266" name="adj1"/>
              <a:gd fmla="val -14172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Высота 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Поддерево</a:t>
            </a:r>
            <a:r>
              <a:rPr lang="ru"/>
              <a:t> (subtree)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 b="0" l="15684" r="16032" t="0"/>
          <a:stretch/>
        </p:blipFill>
        <p:spPr>
          <a:xfrm>
            <a:off x="436125" y="1242000"/>
            <a:ext cx="455282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/>
        </p:nvSpPr>
        <p:spPr>
          <a:xfrm>
            <a:off x="5230975" y="1224825"/>
            <a:ext cx="26430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Дерево – это рекурсивная структура, т.к. каждый узел – корень собственного </a:t>
            </a:r>
            <a:r>
              <a:rPr lang="ru"/>
              <a:t>поддерева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Деревья удобно обрабатывать рекурсивными алгоритмами.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Дети (childrens) и родители (parents)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3000"/>
            <a:ext cx="666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Предки (ancestors) и потомки (descendants)</a:t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4213950" y="1152475"/>
            <a:ext cx="461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Предки для K:   G, C,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Предки для I:   E, B,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Потомки для C:   G, K, H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3">
            <a:alphaModFix/>
          </a:blip>
          <a:srcRect b="0" l="0" r="47761" t="0"/>
          <a:stretch/>
        </p:blipFill>
        <p:spPr>
          <a:xfrm>
            <a:off x="311700" y="1143000"/>
            <a:ext cx="3483049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построения дерева на основе узлов</a:t>
            </a:r>
            <a:endParaRPr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У. Топп, У. Форд. Структуры данных в С++: Пер. с англ. – М.: ЗАО «Издательство БИНОМ», 1999, 816с. §11.1; 11.2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АТД дерева</a:t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Деревья без корня (unrooted trees)</a:t>
            </a:r>
            <a:endParaRPr/>
          </a:p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311700" y="1152475"/>
            <a:ext cx="3606900" cy="13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Дерево без корня – дерево, где у каждого узла есть соседние узлы, но не дочерние.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50" y="2321500"/>
            <a:ext cx="329565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625" y="2473463"/>
            <a:ext cx="226695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/>
          <p:nvPr/>
        </p:nvSpPr>
        <p:spPr>
          <a:xfrm>
            <a:off x="3824050" y="3980800"/>
            <a:ext cx="1709400" cy="371700"/>
          </a:xfrm>
          <a:prstGeom prst="wedgeRoundRectCallout">
            <a:avLst>
              <a:gd fmla="val -56578" name="adj1"/>
              <a:gd fmla="val -35493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Дерево без корня</a:t>
            </a:r>
            <a:r>
              <a:rPr i="1" lang="ru" sz="1200"/>
              <a:t> </a:t>
            </a:r>
            <a:endParaRPr i="1" sz="1200"/>
          </a:p>
        </p:txBody>
      </p:sp>
      <p:sp>
        <p:nvSpPr>
          <p:cNvPr id="239" name="Google Shape;239;p40"/>
          <p:cNvSpPr/>
          <p:nvPr/>
        </p:nvSpPr>
        <p:spPr>
          <a:xfrm>
            <a:off x="4957050" y="2473475"/>
            <a:ext cx="1709400" cy="371700"/>
          </a:xfrm>
          <a:prstGeom prst="wedgeRoundRectCallout">
            <a:avLst>
              <a:gd fmla="val 56869" name="adj1"/>
              <a:gd fmla="val 42635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Дерево</a:t>
            </a:r>
            <a:r>
              <a:rPr i="1" lang="ru" sz="1200"/>
              <a:t> </a:t>
            </a:r>
            <a:endParaRPr i="1"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деревьев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Бинарное дерево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Куча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Бинарное дерево поиска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AVL-дерево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Красно-чёрное дерево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B-дерево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T-дерево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ru"/>
              <a:t>…</a:t>
            </a:r>
            <a:endParaRPr/>
          </a:p>
        </p:txBody>
      </p:sp>
      <p:sp>
        <p:nvSpPr>
          <p:cNvPr id="246" name="Google Shape;246;p41"/>
          <p:cNvSpPr/>
          <p:nvPr/>
        </p:nvSpPr>
        <p:spPr>
          <a:xfrm>
            <a:off x="4572000" y="544275"/>
            <a:ext cx="2815500" cy="910500"/>
          </a:xfrm>
          <a:prstGeom prst="wedgeRoundRectCallout">
            <a:avLst>
              <a:gd fmla="val -111267" name="adj1"/>
              <a:gd fmla="val -22408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Отличаются алгоритмами вставки, удаления и т.д.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630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Литература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643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Книги</a:t>
            </a:r>
            <a:br>
              <a:rPr lang="ru"/>
            </a:br>
            <a:r>
              <a:rPr lang="ru"/>
              <a:t>1. У. Топп, У.  Форд. Структуры данных в С++: Пер. с англ. – М.: ЗАО «Издательство БИНОМ», 1999, 816с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2. Ахо А.В. Структуры данных и алгоритмы / А.В. Ахо, Д. Хопкрофт, Д.Д. Ульман. – Москва: Вильямс, 2003. – 384с.: ил.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3. </a:t>
            </a:r>
            <a:r>
              <a:rPr lang="ru" u="sng">
                <a:solidFill>
                  <a:schemeClr val="hlink"/>
                </a:solidFill>
                <a:hlinkClick r:id="rId3"/>
              </a:rPr>
              <a:t>stepik.org/course/579/syllabus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Дополнительно: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4</a:t>
            </a:r>
            <a:r>
              <a:rPr lang="ru"/>
              <a:t>. Narasimha Karumanchi. Data structures and algorithms made easy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5. </a:t>
            </a:r>
            <a:r>
              <a:rPr lang="ru" u="sng">
                <a:solidFill>
                  <a:schemeClr val="hlink"/>
                </a:solidFill>
                <a:hlinkClick r:id="rId4"/>
              </a:rPr>
              <a:t>academy.yandex.ru/handbook/algorithms</a:t>
            </a:r>
            <a:r>
              <a:rPr lang="ru"/>
              <a:t>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076" y="593837"/>
            <a:ext cx="1317576" cy="188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9578" y="2719612"/>
            <a:ext cx="1412073" cy="18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Бинарные деревья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950" y="355462"/>
            <a:ext cx="5422101" cy="44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Бинарное дерево</a:t>
            </a:r>
            <a:endParaRPr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45875" y="1106900"/>
            <a:ext cx="40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Дерево, у каждого узала которого может быть 0, 1 или 2 сына.</a:t>
            </a:r>
            <a:br>
              <a:rPr lang="ru"/>
            </a:br>
            <a:br>
              <a:rPr lang="ru"/>
            </a:br>
            <a:r>
              <a:rPr lang="ru"/>
              <a:t>Любое дерево может быть единственным образом представлено в виде бинарного дерева.</a:t>
            </a:r>
            <a:br>
              <a:rPr lang="ru"/>
            </a:br>
            <a:br>
              <a:rPr lang="ru"/>
            </a:br>
            <a:r>
              <a:rPr lang="ru"/>
              <a:t>На любом уровне h дерева может быть от 1 до 2</a:t>
            </a:r>
            <a:r>
              <a:rPr baseline="30000" lang="ru" sz="2000"/>
              <a:t>h</a:t>
            </a:r>
            <a:r>
              <a:rPr lang="ru" sz="2000"/>
              <a:t> </a:t>
            </a:r>
            <a:r>
              <a:rPr lang="ru"/>
              <a:t>узлов</a:t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50" y="2541174"/>
            <a:ext cx="2854626" cy="23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025" y="21900"/>
            <a:ext cx="3473801" cy="22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Формальное определение</a:t>
            </a:r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Бинарное дерево – множество узлов, подчиняющихся условиям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Пустое множество является деревом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Разбивается на 3 непересекающихся множества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S – корень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{L1, L2, …, Ln} – левое поддерево 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{R1, R2, …, Rm} – правое поддерево 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225" y="1056175"/>
            <a:ext cx="6315075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/>
          <p:nvPr/>
        </p:nvSpPr>
        <p:spPr>
          <a:xfrm>
            <a:off x="6878800" y="3193400"/>
            <a:ext cx="2052600" cy="702600"/>
          </a:xfrm>
          <a:prstGeom prst="wedgeRoundRectCallout">
            <a:avLst>
              <a:gd fmla="val -26778" name="adj1"/>
              <a:gd fmla="val -116453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Не </a:t>
            </a:r>
            <a:r>
              <a:rPr b="1" i="1" lang="ru" sz="1200"/>
              <a:t>бинарное</a:t>
            </a:r>
            <a:r>
              <a:rPr i="1" lang="ru" sz="1200"/>
              <a:t> дерево </a:t>
            </a:r>
            <a:endParaRPr i="1" sz="1200"/>
          </a:p>
        </p:txBody>
      </p:sp>
      <p:sp>
        <p:nvSpPr>
          <p:cNvPr id="277" name="Google Shape;277;p46"/>
          <p:cNvSpPr txBox="1"/>
          <p:nvPr/>
        </p:nvSpPr>
        <p:spPr>
          <a:xfrm>
            <a:off x="0" y="47124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666666"/>
                </a:solidFill>
              </a:rPr>
              <a:t>Источник изображения: </a:t>
            </a:r>
            <a:r>
              <a:rPr lang="ru" sz="800">
                <a:solidFill>
                  <a:srgbClr val="666666"/>
                </a:solidFill>
              </a:rPr>
              <a:t>https://stepik.org/lesson/28726/step/9?unit=9784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Плотность, вырожденость </a:t>
            </a:r>
            <a:endParaRPr/>
          </a:p>
        </p:txBody>
      </p:sp>
      <p:sp>
        <p:nvSpPr>
          <p:cNvPr id="283" name="Google Shape;283;p47"/>
          <p:cNvSpPr txBox="1"/>
          <p:nvPr>
            <p:ph idx="1" type="body"/>
          </p:nvPr>
        </p:nvSpPr>
        <p:spPr>
          <a:xfrm>
            <a:off x="345875" y="1106900"/>
            <a:ext cx="4044000" cy="19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На любом уровне дерева может быть от 1 до 2</a:t>
            </a:r>
            <a:r>
              <a:rPr baseline="30000" lang="ru" sz="2000"/>
              <a:t>n</a:t>
            </a:r>
            <a:r>
              <a:rPr lang="ru" sz="2000"/>
              <a:t> </a:t>
            </a:r>
            <a:r>
              <a:rPr lang="ru"/>
              <a:t>узлов.</a:t>
            </a:r>
            <a:br>
              <a:rPr lang="ru"/>
            </a:br>
            <a:br>
              <a:rPr lang="ru"/>
            </a:br>
            <a:r>
              <a:rPr lang="ru"/>
              <a:t>Число узлов на уровне – показатель </a:t>
            </a:r>
            <a:r>
              <a:rPr b="1" lang="ru"/>
              <a:t>плотности дерева.</a:t>
            </a:r>
            <a:br>
              <a:rPr b="1" lang="ru"/>
            </a:br>
            <a:r>
              <a:rPr lang="ru"/>
              <a:t>Плотные деревья </a:t>
            </a:r>
            <a:r>
              <a:rPr lang="ru"/>
              <a:t>эффективнее, т.к. содержат более короткие пути.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 rotWithShape="1">
          <a:blip r:embed="rId3">
            <a:alphaModFix/>
          </a:blip>
          <a:srcRect b="25706" l="12459" r="14075" t="23084"/>
          <a:stretch/>
        </p:blipFill>
        <p:spPr>
          <a:xfrm>
            <a:off x="4430625" y="1051875"/>
            <a:ext cx="4401674" cy="230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429925" y="3059250"/>
            <a:ext cx="4044000" cy="15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Вырожденное (degenerate) дерево</a:t>
            </a:r>
            <a:r>
              <a:rPr lang="ru"/>
              <a:t> – дерево, эквивалентное связанному списку.</a:t>
            </a:r>
            <a:br>
              <a:rPr lang="ru"/>
            </a:br>
            <a:r>
              <a:rPr lang="ru"/>
              <a:t>У каждого узла есть только один дочерний узел.</a:t>
            </a:r>
            <a:endParaRPr b="1"/>
          </a:p>
        </p:txBody>
      </p:sp>
      <p:sp>
        <p:nvSpPr>
          <p:cNvPr id="286" name="Google Shape;286;p47"/>
          <p:cNvSpPr/>
          <p:nvPr/>
        </p:nvSpPr>
        <p:spPr>
          <a:xfrm>
            <a:off x="5988400" y="3584675"/>
            <a:ext cx="2586000" cy="694800"/>
          </a:xfrm>
          <a:prstGeom prst="wedgeRoundRectCallout">
            <a:avLst>
              <a:gd fmla="val 39281" name="adj1"/>
              <a:gd fmla="val -93174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Вырожденное дерево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</a:t>
            </a:r>
            <a:r>
              <a:rPr lang="ru"/>
              <a:t>олное (full) бинарное дерево</a:t>
            </a:r>
            <a:endParaRPr/>
          </a:p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311700" y="1365650"/>
            <a:ext cx="4028100" cy="17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Полное</a:t>
            </a:r>
            <a:r>
              <a:rPr b="1" lang="ru" sz="1500"/>
              <a:t> или строгое (full, strict)</a:t>
            </a:r>
            <a:r>
              <a:rPr lang="ru" sz="1500"/>
              <a:t> бинарное дерево глубины N 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Каждый узел имеет 0 или 2 потомка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200" y="1454850"/>
            <a:ext cx="2274675" cy="262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8"/>
          <p:cNvSpPr/>
          <p:nvPr/>
        </p:nvSpPr>
        <p:spPr>
          <a:xfrm>
            <a:off x="5120650" y="626400"/>
            <a:ext cx="2310900" cy="793800"/>
          </a:xfrm>
          <a:prstGeom prst="wedgeRoundRectCallout">
            <a:avLst>
              <a:gd fmla="val -129447" name="adj1"/>
              <a:gd fmla="val 4952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В некоторой литературе </a:t>
            </a:r>
            <a:r>
              <a:rPr i="1" lang="ru" sz="1200"/>
              <a:t>полным деревом называется совершенное дерево </a:t>
            </a:r>
            <a:endParaRPr i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Законченное (complete) и совершенное (full) дерево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11700" y="1152475"/>
            <a:ext cx="43665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Законченное (complete)</a:t>
            </a:r>
            <a:r>
              <a:rPr lang="ru" sz="1500"/>
              <a:t> бинарное дерево глубины N 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имеет на каждом уровне 0..N-1 полный набор узлов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все листья уровня N расположены слева</a:t>
            </a:r>
            <a:endParaRPr sz="1500"/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19507" l="54125" r="1035" t="36498"/>
          <a:stretch/>
        </p:blipFill>
        <p:spPr>
          <a:xfrm>
            <a:off x="5471925" y="2627775"/>
            <a:ext cx="2529025" cy="13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>
            <p:ph idx="1" type="body"/>
          </p:nvPr>
        </p:nvSpPr>
        <p:spPr>
          <a:xfrm>
            <a:off x="5065200" y="1152475"/>
            <a:ext cx="4028100" cy="17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Совершенное (perfect)</a:t>
            </a:r>
            <a:r>
              <a:rPr lang="ru" sz="1500"/>
              <a:t> бинарное дерево глубины N 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имеет на каждом уровне 0..N полный набор узлов</a:t>
            </a:r>
            <a:endParaRPr sz="1500"/>
          </a:p>
        </p:txBody>
      </p:sp>
      <p:sp>
        <p:nvSpPr>
          <p:cNvPr id="303" name="Google Shape;303;p49"/>
          <p:cNvSpPr/>
          <p:nvPr/>
        </p:nvSpPr>
        <p:spPr>
          <a:xfrm>
            <a:off x="4991525" y="4195900"/>
            <a:ext cx="2310900" cy="793800"/>
          </a:xfrm>
          <a:prstGeom prst="wedgeRoundRectCallout">
            <a:avLst>
              <a:gd fmla="val 29454" name="adj1"/>
              <a:gd fmla="val -8251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В некоторой литературе совершенное дерево называется полным</a:t>
            </a:r>
            <a:endParaRPr i="1" sz="1200"/>
          </a:p>
        </p:txBody>
      </p:sp>
      <p:sp>
        <p:nvSpPr>
          <p:cNvPr id="304" name="Google Shape;304;p49"/>
          <p:cNvSpPr txBox="1"/>
          <p:nvPr/>
        </p:nvSpPr>
        <p:spPr>
          <a:xfrm>
            <a:off x="3398625" y="4903825"/>
            <a:ext cx="277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en.wikipedia.org/wiki/Binary_tree#Types_of_binary_trees</a:t>
            </a:r>
            <a:r>
              <a:rPr lang="ru" sz="800"/>
              <a:t> </a:t>
            </a:r>
            <a:endParaRPr sz="800"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33375"/>
            <a:ext cx="3293157" cy="23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Строгие и </a:t>
            </a:r>
            <a:r>
              <a:rPr lang="ru"/>
              <a:t>завершённые</a:t>
            </a:r>
            <a:r>
              <a:rPr lang="ru"/>
              <a:t> бинарные деревья?</a:t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>
            <a:alphaModFix/>
          </a:blip>
          <a:srcRect b="25706" l="12459" r="14075" t="23084"/>
          <a:stretch/>
        </p:blipFill>
        <p:spPr>
          <a:xfrm>
            <a:off x="2115425" y="1374700"/>
            <a:ext cx="3713501" cy="194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25" y="1177225"/>
            <a:ext cx="1931550" cy="16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0"/>
          <p:cNvPicPr preferRelativeResize="0"/>
          <p:nvPr/>
        </p:nvPicPr>
        <p:blipFill rotWithShape="1">
          <a:blip r:embed="rId5">
            <a:alphaModFix/>
          </a:blip>
          <a:srcRect b="7244" l="0" r="47723" t="0"/>
          <a:stretch/>
        </p:blipFill>
        <p:spPr>
          <a:xfrm>
            <a:off x="5996000" y="968375"/>
            <a:ext cx="2771750" cy="21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200" y="3607200"/>
            <a:ext cx="2721550" cy="14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/>
          <p:nvPr/>
        </p:nvSpPr>
        <p:spPr>
          <a:xfrm>
            <a:off x="2690350" y="3390850"/>
            <a:ext cx="1634700" cy="436800"/>
          </a:xfrm>
          <a:prstGeom prst="wedgeRoundRectCallout">
            <a:avLst>
              <a:gd fmla="val -26778" name="adj1"/>
              <a:gd fmla="val -116453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Строгое (полное) бинарное дерево</a:t>
            </a:r>
            <a:endParaRPr i="1" sz="1200"/>
          </a:p>
        </p:txBody>
      </p:sp>
      <p:sp>
        <p:nvSpPr>
          <p:cNvPr id="316" name="Google Shape;316;p50"/>
          <p:cNvSpPr/>
          <p:nvPr/>
        </p:nvSpPr>
        <p:spPr>
          <a:xfrm>
            <a:off x="3009825" y="4333100"/>
            <a:ext cx="1402800" cy="774300"/>
          </a:xfrm>
          <a:prstGeom prst="wedgeRoundRectCallout">
            <a:avLst>
              <a:gd fmla="val -69327" name="adj1"/>
              <a:gd fmla="val 2579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Завершённое (complete)</a:t>
            </a:r>
            <a:endParaRPr i="1" sz="1200"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5625" y="3414425"/>
            <a:ext cx="1450575" cy="1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0"/>
          <p:cNvSpPr/>
          <p:nvPr/>
        </p:nvSpPr>
        <p:spPr>
          <a:xfrm>
            <a:off x="4773250" y="3673075"/>
            <a:ext cx="1792500" cy="436800"/>
          </a:xfrm>
          <a:prstGeom prst="wedgeRoundRectCallout">
            <a:avLst>
              <a:gd fmla="val 75837" name="adj1"/>
              <a:gd fmla="val -25899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Строгое (полное) бинарное дерево</a:t>
            </a:r>
            <a:endParaRPr i="1" sz="1200"/>
          </a:p>
        </p:txBody>
      </p:sp>
      <p:sp>
        <p:nvSpPr>
          <p:cNvPr id="319" name="Google Shape;319;p50"/>
          <p:cNvSpPr/>
          <p:nvPr/>
        </p:nvSpPr>
        <p:spPr>
          <a:xfrm>
            <a:off x="122825" y="3076075"/>
            <a:ext cx="1634700" cy="436800"/>
          </a:xfrm>
          <a:prstGeom prst="wedgeRoundRectCallout">
            <a:avLst>
              <a:gd fmla="val -26778" name="adj1"/>
              <a:gd fmla="val -116453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Строгое (полное) бинарное дерево</a:t>
            </a:r>
            <a:endParaRPr i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1"/>
          <p:cNvPicPr preferRelativeResize="0"/>
          <p:nvPr/>
        </p:nvPicPr>
        <p:blipFill rotWithShape="1">
          <a:blip r:embed="rId3">
            <a:alphaModFix/>
          </a:blip>
          <a:srcRect b="80560" l="0" r="0" t="8239"/>
          <a:stretch/>
        </p:blipFill>
        <p:spPr>
          <a:xfrm>
            <a:off x="970450" y="427500"/>
            <a:ext cx="6750550" cy="5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/>
          <p:nvPr/>
        </p:nvSpPr>
        <p:spPr>
          <a:xfrm>
            <a:off x="4025901" y="57300"/>
            <a:ext cx="11214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Height</a:t>
            </a:r>
            <a:endParaRPr/>
          </a:p>
        </p:txBody>
      </p:sp>
      <p:sp>
        <p:nvSpPr>
          <p:cNvPr id="326" name="Google Shape;326;p51"/>
          <p:cNvSpPr txBox="1"/>
          <p:nvPr/>
        </p:nvSpPr>
        <p:spPr>
          <a:xfrm>
            <a:off x="5793351" y="57300"/>
            <a:ext cx="11214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Nodes</a:t>
            </a:r>
            <a:endParaRPr/>
          </a:p>
        </p:txBody>
      </p:sp>
      <p:pic>
        <p:nvPicPr>
          <p:cNvPr id="327" name="Google Shape;327;p51"/>
          <p:cNvPicPr preferRelativeResize="0"/>
          <p:nvPr/>
        </p:nvPicPr>
        <p:blipFill rotWithShape="1">
          <a:blip r:embed="rId3">
            <a:alphaModFix/>
          </a:blip>
          <a:srcRect b="44955" l="0" r="0" t="19243"/>
          <a:stretch/>
        </p:blipFill>
        <p:spPr>
          <a:xfrm>
            <a:off x="996425" y="1057025"/>
            <a:ext cx="7015749" cy="184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/>
          <p:cNvPicPr preferRelativeResize="0"/>
          <p:nvPr/>
        </p:nvPicPr>
        <p:blipFill rotWithShape="1">
          <a:blip r:embed="rId3">
            <a:alphaModFix/>
          </a:blip>
          <a:srcRect b="0" l="0" r="0" t="60884"/>
          <a:stretch/>
        </p:blipFill>
        <p:spPr>
          <a:xfrm>
            <a:off x="675225" y="2979175"/>
            <a:ext cx="7015749" cy="20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255"/>
            <a:ext cx="9143999" cy="468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Количество узлов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Количество узлов на уровень совершенного дерева: </a:t>
            </a:r>
            <a:br>
              <a:rPr lang="ru"/>
            </a:br>
            <a:r>
              <a:rPr lang="ru"/>
              <a:t>2</a:t>
            </a:r>
            <a:r>
              <a:rPr baseline="30000" lang="ru"/>
              <a:t>0</a:t>
            </a:r>
            <a:r>
              <a:rPr lang="ru"/>
              <a:t> + 2</a:t>
            </a:r>
            <a:r>
              <a:rPr baseline="30000" lang="ru"/>
              <a:t>1</a:t>
            </a:r>
            <a:r>
              <a:rPr lang="ru"/>
              <a:t>+ 2</a:t>
            </a:r>
            <a:r>
              <a:rPr baseline="30000" lang="ru"/>
              <a:t>2</a:t>
            </a:r>
            <a:r>
              <a:rPr lang="ru"/>
              <a:t> + ··· + 2</a:t>
            </a:r>
            <a:r>
              <a:rPr baseline="30000" lang="ru"/>
              <a:t>h</a:t>
            </a:r>
            <a:r>
              <a:rPr lang="ru"/>
              <a:t> = 2</a:t>
            </a:r>
            <a:r>
              <a:rPr baseline="30000" lang="ru"/>
              <a:t>h+1</a:t>
            </a:r>
            <a:r>
              <a:rPr lang="ru"/>
              <a:t> –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2</a:t>
            </a:r>
            <a:r>
              <a:rPr baseline="30000" lang="ru"/>
              <a:t>h</a:t>
            </a:r>
            <a:r>
              <a:rPr lang="ru"/>
              <a:t> – количество узлов на последнем уровне 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Число узлов N законченного (complete) бинарного дерева высоты h удовлетворяет условию: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2</a:t>
            </a:r>
            <a:r>
              <a:rPr baseline="30000" lang="ru"/>
              <a:t>h</a:t>
            </a:r>
            <a:r>
              <a:rPr lang="ru"/>
              <a:t> &lt;= N &lt;= 2</a:t>
            </a:r>
            <a:r>
              <a:rPr baseline="30000" lang="ru"/>
              <a:t>h+1</a:t>
            </a:r>
            <a:r>
              <a:rPr lang="ru"/>
              <a:t> - 1 &lt; </a:t>
            </a:r>
            <a:r>
              <a:rPr lang="ru"/>
              <a:t>2</a:t>
            </a:r>
            <a:r>
              <a:rPr baseline="30000" lang="ru"/>
              <a:t>h+1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Выведем формулу для вычисления количества уровней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log</a:t>
            </a:r>
            <a:r>
              <a:rPr baseline="-25000" lang="ru"/>
              <a:t>2</a:t>
            </a:r>
            <a:r>
              <a:rPr lang="ru"/>
              <a:t>( 2</a:t>
            </a:r>
            <a:r>
              <a:rPr baseline="30000" lang="ru"/>
              <a:t>h</a:t>
            </a:r>
            <a:r>
              <a:rPr lang="ru"/>
              <a:t> ) &lt;= log</a:t>
            </a:r>
            <a:r>
              <a:rPr baseline="-25000" lang="ru"/>
              <a:t>2</a:t>
            </a:r>
            <a:r>
              <a:rPr lang="ru"/>
              <a:t>(N) &lt; </a:t>
            </a:r>
            <a:r>
              <a:rPr lang="ru"/>
              <a:t>log</a:t>
            </a:r>
            <a:r>
              <a:rPr baseline="-25000" lang="ru"/>
              <a:t>2</a:t>
            </a:r>
            <a:r>
              <a:rPr lang="ru"/>
              <a:t>( 2</a:t>
            </a:r>
            <a:r>
              <a:rPr baseline="30000" lang="ru"/>
              <a:t>h+1</a:t>
            </a:r>
            <a:r>
              <a:rPr lang="ru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u"/>
              <a:t>h &lt;= log</a:t>
            </a:r>
            <a:r>
              <a:rPr b="1" baseline="-25000" lang="ru"/>
              <a:t>2</a:t>
            </a:r>
            <a:r>
              <a:rPr b="1" lang="ru"/>
              <a:t>(N) &lt; h+1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Количество пустых узлов (null) в законченном (complete) дереве из N узлов: N+1</a:t>
            </a: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6100900" y="195950"/>
            <a:ext cx="2766000" cy="744300"/>
          </a:xfrm>
          <a:prstGeom prst="wedgeRoundRectCallout">
            <a:avLst>
              <a:gd fmla="val -39377" name="adj1"/>
              <a:gd fmla="val 90508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По формуле суммы геометрической </a:t>
            </a:r>
            <a:r>
              <a:rPr i="1" lang="ru" sz="1200"/>
              <a:t>прогрессии</a:t>
            </a:r>
            <a:endParaRPr i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Куча (heap)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Куча (heap)</a:t>
            </a:r>
            <a:endParaRPr/>
          </a:p>
        </p:txBody>
      </p:sp>
      <p:sp>
        <p:nvSpPr>
          <p:cNvPr id="346" name="Google Shape;346;p54"/>
          <p:cNvSpPr txBox="1"/>
          <p:nvPr>
            <p:ph idx="1" type="body"/>
          </p:nvPr>
        </p:nvSpPr>
        <p:spPr>
          <a:xfrm>
            <a:off x="311700" y="1152475"/>
            <a:ext cx="73011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Куча (бинарная) – дерево, удовлетворяющее условиям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Узлы могут иметь 0, 1 и 2 дочерних узла (бинарное дерево)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Если узел A – родитель B, тогда узел А имеет </a:t>
            </a:r>
            <a:r>
              <a:rPr i="1" lang="ru"/>
              <a:t>приоритет</a:t>
            </a:r>
            <a:r>
              <a:rPr lang="ru"/>
              <a:t> не меньше чем B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Это законченное (complete) дерево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На основе кучи удобно реализовывать</a:t>
            </a:r>
            <a:br>
              <a:rPr lang="ru"/>
            </a:br>
            <a:r>
              <a:rPr lang="ru"/>
              <a:t>очередь с приоритетом: </a:t>
            </a:r>
            <a:br>
              <a:rPr lang="ru"/>
            </a:br>
            <a:r>
              <a:rPr lang="ru"/>
              <a:t>доступ к самому приоритетному элементу: O(1)</a:t>
            </a:r>
            <a:br>
              <a:rPr lang="ru"/>
            </a:br>
            <a:r>
              <a:rPr lang="ru"/>
              <a:t>вставка: O(log n)</a:t>
            </a:r>
            <a:br>
              <a:rPr lang="ru"/>
            </a:br>
            <a:r>
              <a:rPr lang="ru"/>
              <a:t>удаление</a:t>
            </a:r>
            <a:r>
              <a:rPr lang="ru"/>
              <a:t>: O(log n)</a:t>
            </a: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725" y="2537375"/>
            <a:ext cx="3511175" cy="2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4"/>
          <p:cNvSpPr txBox="1"/>
          <p:nvPr/>
        </p:nvSpPr>
        <p:spPr>
          <a:xfrm>
            <a:off x="408725" y="4490625"/>
            <a:ext cx="466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рис. чем меньше число, тем больше приоритет (min-heap), для max-heap всё наоборот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Куча?</a:t>
            </a:r>
            <a:endParaRPr/>
          </a:p>
        </p:txBody>
      </p:sp>
      <p:pic>
        <p:nvPicPr>
          <p:cNvPr id="354" name="Google Shape;3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825" y="1017725"/>
            <a:ext cx="5712325" cy="33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5"/>
          <p:cNvSpPr txBox="1"/>
          <p:nvPr/>
        </p:nvSpPr>
        <p:spPr>
          <a:xfrm>
            <a:off x="0" y="4794375"/>
            <a:ext cx="517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https://stepik.org/lesson/28863/step/5?unit=9900</a:t>
            </a:r>
            <a:r>
              <a:rPr lang="ru" sz="800"/>
              <a:t> </a:t>
            </a:r>
            <a:endParaRPr sz="800"/>
          </a:p>
        </p:txBody>
      </p:sp>
      <p:sp>
        <p:nvSpPr>
          <p:cNvPr id="356" name="Google Shape;356;p55"/>
          <p:cNvSpPr/>
          <p:nvPr/>
        </p:nvSpPr>
        <p:spPr>
          <a:xfrm>
            <a:off x="3286025" y="785475"/>
            <a:ext cx="555000" cy="289200"/>
          </a:xfrm>
          <a:prstGeom prst="wedgeRoundRectCallout">
            <a:avLst>
              <a:gd fmla="val 1682" name="adj1"/>
              <a:gd fmla="val 7726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нет</a:t>
            </a:r>
            <a:endParaRPr i="1" sz="1200"/>
          </a:p>
        </p:txBody>
      </p:sp>
      <p:sp>
        <p:nvSpPr>
          <p:cNvPr id="357" name="Google Shape;357;p55"/>
          <p:cNvSpPr/>
          <p:nvPr/>
        </p:nvSpPr>
        <p:spPr>
          <a:xfrm>
            <a:off x="5464625" y="772900"/>
            <a:ext cx="555000" cy="289200"/>
          </a:xfrm>
          <a:prstGeom prst="wedgeRoundRectCallout">
            <a:avLst>
              <a:gd fmla="val 1682" name="adj1"/>
              <a:gd fmla="val 7726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нет</a:t>
            </a:r>
            <a:endParaRPr i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</a:t>
            </a:r>
            <a:endParaRPr/>
          </a:p>
        </p:txBody>
      </p:sp>
      <p:sp>
        <p:nvSpPr>
          <p:cNvPr id="363" name="Google Shape;36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Получение наибольшего элемента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Вставка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Удаление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Интерактивный пример работы операций и пример хранения законченного дерева в массиве: </a:t>
            </a:r>
            <a:r>
              <a:rPr lang="ru" u="sng">
                <a:solidFill>
                  <a:schemeClr val="hlink"/>
                </a:solidFill>
                <a:hlinkClick r:id="rId3"/>
              </a:rPr>
              <a:t>cs.usfca.edu/~galles/visualization/Heap.html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Обход дерева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Обход дерева (Tree traversing)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8"/>
          <p:cNvSpPr txBox="1"/>
          <p:nvPr>
            <p:ph idx="1" type="body"/>
          </p:nvPr>
        </p:nvSpPr>
        <p:spPr>
          <a:xfrm>
            <a:off x="311700" y="1152475"/>
            <a:ext cx="8520600" cy="16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Возможные действия при обходе: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(N) обработка текущего узла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(L) переход к левому потомку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(R) переход к правому потомку </a:t>
            </a:r>
            <a:endParaRPr/>
          </a:p>
        </p:txBody>
      </p:sp>
      <p:sp>
        <p:nvSpPr>
          <p:cNvPr id="375" name="Google Shape;375;p58"/>
          <p:cNvSpPr txBox="1"/>
          <p:nvPr>
            <p:ph idx="1" type="body"/>
          </p:nvPr>
        </p:nvSpPr>
        <p:spPr>
          <a:xfrm>
            <a:off x="4519675" y="1138950"/>
            <a:ext cx="41004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Возможные способы обхода: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00"/>
                </a:solidFill>
              </a:rPr>
              <a:t>N</a:t>
            </a:r>
            <a:r>
              <a:rPr lang="ru"/>
              <a:t>LR		L</a:t>
            </a:r>
            <a:r>
              <a:rPr lang="ru">
                <a:solidFill>
                  <a:srgbClr val="990000"/>
                </a:solidFill>
              </a:rPr>
              <a:t>N</a:t>
            </a:r>
            <a:r>
              <a:rPr lang="ru"/>
              <a:t>R		LR</a:t>
            </a:r>
            <a:r>
              <a:rPr lang="ru">
                <a:solidFill>
                  <a:srgbClr val="990000"/>
                </a:solidFill>
              </a:rPr>
              <a:t>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990000"/>
                </a:solidFill>
              </a:rPr>
              <a:t>N</a:t>
            </a:r>
            <a:r>
              <a:rPr lang="ru"/>
              <a:t>RL		R</a:t>
            </a:r>
            <a:r>
              <a:rPr lang="ru">
                <a:solidFill>
                  <a:srgbClr val="990000"/>
                </a:solidFill>
              </a:rPr>
              <a:t>N</a:t>
            </a:r>
            <a:r>
              <a:rPr lang="ru"/>
              <a:t>L		RL</a:t>
            </a:r>
            <a:r>
              <a:rPr lang="ru">
                <a:solidFill>
                  <a:srgbClr val="990000"/>
                </a:solidFill>
              </a:rPr>
              <a:t>N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376" name="Google Shape;376;p58"/>
          <p:cNvSpPr/>
          <p:nvPr/>
        </p:nvSpPr>
        <p:spPr>
          <a:xfrm>
            <a:off x="6267450" y="223925"/>
            <a:ext cx="2310900" cy="793800"/>
          </a:xfrm>
          <a:prstGeom prst="wedgeRoundRectCallout">
            <a:avLst>
              <a:gd fmla="val 1682" name="adj1"/>
              <a:gd fmla="val 7726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Количество способов – количество перестановок (Pn) из трёх элементов: 3!</a:t>
            </a:r>
            <a:endParaRPr i="1" sz="1200"/>
          </a:p>
        </p:txBody>
      </p:sp>
      <p:sp>
        <p:nvSpPr>
          <p:cNvPr id="377" name="Google Shape;377;p58"/>
          <p:cNvSpPr txBox="1"/>
          <p:nvPr>
            <p:ph idx="1" type="body"/>
          </p:nvPr>
        </p:nvSpPr>
        <p:spPr>
          <a:xfrm>
            <a:off x="353150" y="2813600"/>
            <a:ext cx="5988900" cy="20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Классифицируем обход на основе самого важного действия – обработке текущего узла (N)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/>
              <a:t>preorder			inorder				postorder</a:t>
            </a:r>
            <a:br>
              <a:rPr b="1" lang="ru"/>
            </a:br>
            <a:r>
              <a:rPr b="1" lang="ru"/>
              <a:t>прямой			симметричный		обратный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0000"/>
                </a:solidFill>
              </a:rPr>
              <a:t>N</a:t>
            </a:r>
            <a:r>
              <a:rPr lang="ru"/>
              <a:t>LR				L</a:t>
            </a:r>
            <a:r>
              <a:rPr lang="ru">
                <a:solidFill>
                  <a:srgbClr val="990000"/>
                </a:solidFill>
              </a:rPr>
              <a:t>N</a:t>
            </a:r>
            <a:r>
              <a:rPr lang="ru"/>
              <a:t>R					LR</a:t>
            </a:r>
            <a:r>
              <a:rPr lang="ru">
                <a:solidFill>
                  <a:srgbClr val="990000"/>
                </a:solidFill>
              </a:rPr>
              <a:t>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990000"/>
                </a:solidFill>
              </a:rPr>
              <a:t>N</a:t>
            </a:r>
            <a:r>
              <a:rPr lang="ru"/>
              <a:t>RL				R</a:t>
            </a:r>
            <a:r>
              <a:rPr lang="ru">
                <a:solidFill>
                  <a:srgbClr val="990000"/>
                </a:solidFill>
              </a:rPr>
              <a:t>N</a:t>
            </a:r>
            <a:r>
              <a:rPr lang="ru"/>
              <a:t>L					RL</a:t>
            </a:r>
            <a:r>
              <a:rPr lang="ru">
                <a:solidFill>
                  <a:srgbClr val="990000"/>
                </a:solidFill>
              </a:rPr>
              <a:t>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Обход дерева (Tree traversing)</a:t>
            </a:r>
            <a:endParaRPr/>
          </a:p>
        </p:txBody>
      </p:sp>
      <p:sp>
        <p:nvSpPr>
          <p:cNvPr id="383" name="Google Shape;38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Перечисленные варианты обхода подразумевают заход в поддеревья. </a:t>
            </a:r>
            <a:br>
              <a:rPr lang="ru"/>
            </a:br>
            <a:r>
              <a:rPr lang="ru"/>
              <a:t>Это алгоритмы </a:t>
            </a:r>
            <a:r>
              <a:rPr b="1" lang="ru"/>
              <a:t>поиска в глубину (DFS, Deep First search).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Такие алгоритмы удобно записывать в </a:t>
            </a:r>
            <a:r>
              <a:rPr i="1" lang="ru"/>
              <a:t>рекурсивной</a:t>
            </a:r>
            <a:r>
              <a:rPr lang="ru"/>
              <a:t> форме.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При записи в итеративной форме удобно использовать </a:t>
            </a:r>
            <a:r>
              <a:rPr lang="ru"/>
              <a:t>очередь (FIFO)</a:t>
            </a:r>
            <a:r>
              <a:rPr i="1" lang="ru"/>
              <a:t>.</a:t>
            </a:r>
            <a:endParaRPr i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Поиск в ширину (BFS, Breadth First Search)</a:t>
            </a:r>
            <a:r>
              <a:rPr lang="ru"/>
              <a:t> идет из начальной вершины, посещает сначала все вершины находящиеся на расстоянии одного ребра от начальной, потом посещает все вершины на расстоянии два ребра от начальной и так далее.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Алгоритм поиска в ширину является по своей природе нерекурсивным (итеративным).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Для его реализации применяется структура данных очередь (FIFO).</a:t>
            </a:r>
            <a:endParaRPr/>
          </a:p>
        </p:txBody>
      </p:sp>
      <p:sp>
        <p:nvSpPr>
          <p:cNvPr id="384" name="Google Shape;384;p59"/>
          <p:cNvSpPr txBox="1"/>
          <p:nvPr/>
        </p:nvSpPr>
        <p:spPr>
          <a:xfrm>
            <a:off x="0" y="4847900"/>
            <a:ext cx="80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youtu.be/-vXvN8PL1_I?si=_nJS0cp758F1Pvdo</a:t>
            </a:r>
            <a:r>
              <a:rPr lang="ru"/>
              <a:t> </a:t>
            </a:r>
            <a:r>
              <a:rPr lang="ru">
                <a:solidFill>
                  <a:srgbClr val="434343"/>
                </a:solidFill>
              </a:rPr>
              <a:t>— демонстрация всех алгоритмов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120"/>
              <a:t>Поиск в ширину (проход по уровням, Breadth First Search BFS)</a:t>
            </a:r>
            <a:endParaRPr sz="2120"/>
          </a:p>
        </p:txBody>
      </p:sp>
      <p:pic>
        <p:nvPicPr>
          <p:cNvPr id="390" name="Google Shape;3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400" y="1773150"/>
            <a:ext cx="3743325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0"/>
          <p:cNvSpPr txBox="1"/>
          <p:nvPr/>
        </p:nvSpPr>
        <p:spPr>
          <a:xfrm>
            <a:off x="0" y="4835700"/>
            <a:ext cx="626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https://www.techiedelight.com/ru/depth-first-search-dfs-vs-breadth-first-search-bfs/</a:t>
            </a:r>
            <a:endParaRPr sz="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в ширину (проход по уровням)</a:t>
            </a:r>
            <a:endParaRPr/>
          </a:p>
        </p:txBody>
      </p:sp>
      <p:sp>
        <p:nvSpPr>
          <p:cNvPr id="397" name="Google Shape;39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 обхода с помощью очереди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Поместить корень в очередь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Достать узел из очереди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Выполнить действие для узла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Поместить в очередь левого и правого потомка (если не пустые)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Вернутся к пункту 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Содержание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action="ppaction://hlinksldjump" r:id="rId3"/>
              </a:rPr>
              <a:t>Деревья, терминология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action="ppaction://hlinksldjump" r:id="rId4"/>
              </a:rPr>
              <a:t>Бинарные деревья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action="ppaction://hlinksldjump" r:id="rId5"/>
              </a:rPr>
              <a:t>Куча</a:t>
            </a:r>
            <a:r>
              <a:rPr lang="ru"/>
              <a:t> 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action="ppaction://hlinksldjump" r:id="rId6"/>
              </a:rPr>
              <a:t>Обход дерева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action="ppaction://hlinksldjump" r:id="rId7"/>
              </a:rPr>
              <a:t>Бинарное дерево поиска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u="sng">
                <a:solidFill>
                  <a:schemeClr val="hlink"/>
                </a:solidFill>
                <a:hlinkClick action="ppaction://hlinksldjump" r:id="rId8"/>
              </a:rPr>
              <a:t>Итераторы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в глубину (DFS, Deep First search)</a:t>
            </a:r>
            <a:endParaRPr/>
          </a:p>
        </p:txBody>
      </p:sp>
      <p:sp>
        <p:nvSpPr>
          <p:cNvPr id="403" name="Google Shape;403;p62"/>
          <p:cNvSpPr txBox="1"/>
          <p:nvPr/>
        </p:nvSpPr>
        <p:spPr>
          <a:xfrm>
            <a:off x="0" y="4835700"/>
            <a:ext cx="626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3"/>
              </a:rPr>
              <a:t>https://habr.com/ru/articles/267855/</a:t>
            </a:r>
            <a:r>
              <a:rPr lang="ru" sz="800"/>
              <a:t> </a:t>
            </a:r>
            <a:endParaRPr sz="800"/>
          </a:p>
        </p:txBody>
      </p:sp>
      <p:pic>
        <p:nvPicPr>
          <p:cNvPr id="404" name="Google Shape;404;p62"/>
          <p:cNvPicPr preferRelativeResize="0"/>
          <p:nvPr/>
        </p:nvPicPr>
        <p:blipFill rotWithShape="1">
          <a:blip r:embed="rId4">
            <a:alphaModFix/>
          </a:blip>
          <a:srcRect b="18732" l="0" r="0" t="0"/>
          <a:stretch/>
        </p:blipFill>
        <p:spPr>
          <a:xfrm>
            <a:off x="3710525" y="962025"/>
            <a:ext cx="5163851" cy="41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2"/>
          <p:cNvPicPr preferRelativeResize="0"/>
          <p:nvPr/>
        </p:nvPicPr>
        <p:blipFill rotWithShape="1">
          <a:blip r:embed="rId4">
            <a:alphaModFix/>
          </a:blip>
          <a:srcRect b="0" l="23120" r="23594" t="81699"/>
          <a:stretch/>
        </p:blipFill>
        <p:spPr>
          <a:xfrm>
            <a:off x="763675" y="3820475"/>
            <a:ext cx="2616750" cy="8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 txBox="1"/>
          <p:nvPr/>
        </p:nvSpPr>
        <p:spPr>
          <a:xfrm>
            <a:off x="167453" y="3817541"/>
            <a:ext cx="54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NLR</a:t>
            </a:r>
            <a:endParaRPr/>
          </a:p>
        </p:txBody>
      </p:sp>
      <p:sp>
        <p:nvSpPr>
          <p:cNvPr id="407" name="Google Shape;407;p62"/>
          <p:cNvSpPr txBox="1"/>
          <p:nvPr/>
        </p:nvSpPr>
        <p:spPr>
          <a:xfrm>
            <a:off x="156986" y="4082140"/>
            <a:ext cx="54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</a:t>
            </a:r>
            <a:r>
              <a:rPr lang="ru"/>
              <a:t>NR</a:t>
            </a:r>
            <a:endParaRPr/>
          </a:p>
        </p:txBody>
      </p:sp>
      <p:sp>
        <p:nvSpPr>
          <p:cNvPr id="408" name="Google Shape;408;p62"/>
          <p:cNvSpPr txBox="1"/>
          <p:nvPr/>
        </p:nvSpPr>
        <p:spPr>
          <a:xfrm>
            <a:off x="167453" y="4342141"/>
            <a:ext cx="54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LRN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Опишите последовательность обхода в глубину</a:t>
            </a:r>
            <a:endParaRPr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938" y="1244638"/>
            <a:ext cx="568642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3"/>
          <p:cNvSpPr txBox="1"/>
          <p:nvPr/>
        </p:nvSpPr>
        <p:spPr>
          <a:xfrm>
            <a:off x="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https://stepik.org/lesson/28726/step/11?unit=9784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на C++ обхода в глубину, в порядке LNR (симметричный)</a:t>
            </a:r>
            <a:endParaRPr/>
          </a:p>
        </p:txBody>
      </p:sp>
      <p:sp>
        <p:nvSpPr>
          <p:cNvPr id="421" name="Google Shape;421;p64"/>
          <p:cNvSpPr txBox="1"/>
          <p:nvPr>
            <p:ph idx="1" type="body"/>
          </p:nvPr>
        </p:nvSpPr>
        <p:spPr>
          <a:xfrm>
            <a:off x="311700" y="1545525"/>
            <a:ext cx="85206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Алгоритм обхода с печатью</a:t>
            </a:r>
            <a:br>
              <a:rPr lang="ru"/>
            </a:br>
            <a:r>
              <a:rPr lang="ru"/>
              <a:t>Пример диаграммы рекурсии</a:t>
            </a:r>
            <a:br>
              <a:rPr lang="ru"/>
            </a:br>
            <a:br>
              <a:rPr lang="ru"/>
            </a:br>
            <a:r>
              <a:rPr lang="ru"/>
              <a:t>Алгоритм обхода с применением произвольной функции?</a:t>
            </a:r>
            <a:br>
              <a:rPr lang="ru"/>
            </a:br>
            <a:br>
              <a:rPr lang="ru"/>
            </a:br>
            <a:r>
              <a:rPr lang="ru"/>
              <a:t>Вычисление глубины?</a:t>
            </a:r>
            <a:br>
              <a:rPr lang="ru"/>
            </a:br>
            <a:r>
              <a:rPr lang="ru"/>
              <a:t>Подсчёт количества узлов?</a:t>
            </a:r>
            <a:br>
              <a:rPr lang="ru"/>
            </a:br>
            <a:br>
              <a:rPr lang="ru"/>
            </a:br>
            <a:r>
              <a:rPr lang="ru"/>
              <a:t>Копирование и удаление дерева?</a:t>
            </a:r>
            <a:br>
              <a:rPr lang="ru"/>
            </a:b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Бинарное дерево поиска</a:t>
            </a:r>
            <a:br>
              <a:rPr lang="ru"/>
            </a:br>
            <a:r>
              <a:rPr lang="ru"/>
              <a:t>Binary Search Tree (BST)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Бинарное дерево поиска, BST</a:t>
            </a:r>
            <a:endParaRPr/>
          </a:p>
        </p:txBody>
      </p:sp>
      <p:sp>
        <p:nvSpPr>
          <p:cNvPr id="432" name="Google Shape;432;p66"/>
          <p:cNvSpPr txBox="1"/>
          <p:nvPr>
            <p:ph idx="1" type="body"/>
          </p:nvPr>
        </p:nvSpPr>
        <p:spPr>
          <a:xfrm>
            <a:off x="311700" y="1152475"/>
            <a:ext cx="535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Данные в узлах BST дерева располагаются так, что соблюдается условие:</a:t>
            </a:r>
            <a:br>
              <a:rPr lang="ru"/>
            </a:br>
            <a:r>
              <a:rPr lang="ru"/>
              <a:t>левое поддерево &lt; корень &lt; правое поддерево</a:t>
            </a:r>
            <a:br>
              <a:rPr lang="ru"/>
            </a:br>
            <a:br>
              <a:rPr lang="ru"/>
            </a:br>
            <a:r>
              <a:rPr lang="ru"/>
              <a:t>Данные в дереве должны иметь отношения порядка.</a:t>
            </a:r>
            <a:br>
              <a:rPr lang="ru"/>
            </a:br>
            <a:br>
              <a:rPr lang="ru"/>
            </a:br>
            <a:r>
              <a:rPr lang="ru"/>
              <a:t>Операции</a:t>
            </a:r>
            <a:br>
              <a:rPr lang="ru"/>
            </a:br>
            <a:r>
              <a:rPr lang="ru" sz="1600">
                <a:latin typeface="Fira Code"/>
                <a:ea typeface="Fira Code"/>
                <a:cs typeface="Fira Code"/>
                <a:sym typeface="Fira Code"/>
              </a:rPr>
              <a:t>find, size, height, get_root, clear, insert, update, empty, successor, iterator</a:t>
            </a:r>
            <a:endParaRPr sz="1600"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33" name="Google Shape;4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563" y="1152475"/>
            <a:ext cx="31337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BST?</a:t>
            </a:r>
            <a:endParaRPr/>
          </a:p>
        </p:txBody>
      </p:sp>
      <p:pic>
        <p:nvPicPr>
          <p:cNvPr id="439" name="Google Shape;4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358700"/>
            <a:ext cx="3791651" cy="30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7"/>
          <p:cNvSpPr/>
          <p:nvPr/>
        </p:nvSpPr>
        <p:spPr>
          <a:xfrm>
            <a:off x="3465025" y="854400"/>
            <a:ext cx="685500" cy="349500"/>
          </a:xfrm>
          <a:prstGeom prst="wedgeRoundRectCallout">
            <a:avLst>
              <a:gd fmla="val 1682" name="adj1"/>
              <a:gd fmla="val 7726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BST</a:t>
            </a:r>
            <a:endParaRPr i="1" sz="1200"/>
          </a:p>
        </p:txBody>
      </p:sp>
      <p:sp>
        <p:nvSpPr>
          <p:cNvPr id="441" name="Google Shape;441;p67"/>
          <p:cNvSpPr txBox="1"/>
          <p:nvPr/>
        </p:nvSpPr>
        <p:spPr>
          <a:xfrm>
            <a:off x="0" y="48843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https://stepik.org/lesson/28727/step/2?unit=9785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BST vs Binary heap</a:t>
            </a:r>
            <a:endParaRPr/>
          </a:p>
        </p:txBody>
      </p:sp>
      <p:sp>
        <p:nvSpPr>
          <p:cNvPr id="447" name="Google Shape;44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Чем отличается двоичное дерево поиска от двоичной кучи?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следующего наибольшего (</a:t>
            </a:r>
            <a:r>
              <a:rPr lang="ru"/>
              <a:t>successor)</a:t>
            </a:r>
            <a:endParaRPr/>
          </a:p>
        </p:txBody>
      </p:sp>
      <p:sp>
        <p:nvSpPr>
          <p:cNvPr id="453" name="Google Shape;453;p69"/>
          <p:cNvSpPr txBox="1"/>
          <p:nvPr>
            <p:ph idx="1" type="body"/>
          </p:nvPr>
        </p:nvSpPr>
        <p:spPr>
          <a:xfrm>
            <a:off x="311700" y="1152475"/>
            <a:ext cx="537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Возможные случаи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Элемент имеет правого потомка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Идти вправо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Идти влево до конца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Элемент не имеет потомков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Идти вверх, пока </a:t>
            </a:r>
            <a:r>
              <a:rPr lang="ru"/>
              <a:t>текущий</a:t>
            </a:r>
            <a:r>
              <a:rPr lang="ru"/>
              <a:t> узел не окажется левым потомком своего родителя. Искомое значение находится в родителе.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O(n) - для не</a:t>
            </a:r>
            <a:r>
              <a:rPr lang="ru"/>
              <a:t>сбалансированного</a:t>
            </a:r>
            <a:r>
              <a:rPr lang="ru"/>
              <a:t> дерева</a:t>
            </a:r>
            <a:br>
              <a:rPr lang="ru"/>
            </a:br>
            <a:r>
              <a:rPr lang="ru"/>
              <a:t>O(log</a:t>
            </a:r>
            <a:r>
              <a:rPr baseline="-25000" lang="ru"/>
              <a:t>2</a:t>
            </a:r>
            <a:r>
              <a:rPr lang="ru"/>
              <a:t>n) - для сбалансированного дерева</a:t>
            </a:r>
            <a:endParaRPr/>
          </a:p>
        </p:txBody>
      </p:sp>
      <p:pic>
        <p:nvPicPr>
          <p:cNvPr id="454" name="Google Shape;4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88" y="1501825"/>
            <a:ext cx="31337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следующего наибольшего (successor)</a:t>
            </a:r>
            <a:endParaRPr/>
          </a:p>
        </p:txBody>
      </p:sp>
      <p:sp>
        <p:nvSpPr>
          <p:cNvPr id="460" name="Google Shape;460;p70"/>
          <p:cNvSpPr txBox="1"/>
          <p:nvPr>
            <p:ph idx="1" type="body"/>
          </p:nvPr>
        </p:nvSpPr>
        <p:spPr>
          <a:xfrm>
            <a:off x="311700" y="1074450"/>
            <a:ext cx="5370900" cy="3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successor(13) = 14, т.к. 13 уже является левым потомком родителя 14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successor(8) = 10</a:t>
            </a:r>
            <a:br>
              <a:rPr lang="ru"/>
            </a:br>
            <a:r>
              <a:rPr lang="ru"/>
              <a:t>вправо -&gt; 10, идти влево нельзя</a:t>
            </a:r>
            <a:br>
              <a:rPr lang="ru"/>
            </a:br>
            <a:br>
              <a:rPr lang="ru"/>
            </a:br>
            <a:r>
              <a:rPr lang="ru"/>
              <a:t>successor(10) = 13</a:t>
            </a:r>
            <a:br>
              <a:rPr lang="ru"/>
            </a:br>
            <a:r>
              <a:rPr lang="ru"/>
              <a:t>вправо -&gt; 14</a:t>
            </a:r>
            <a:br>
              <a:rPr lang="ru"/>
            </a:br>
            <a:r>
              <a:rPr lang="ru"/>
              <a:t>влево -&gt; 13, больше идти влево нельзя</a:t>
            </a:r>
            <a:br>
              <a:rPr lang="ru"/>
            </a:br>
            <a:br>
              <a:rPr lang="ru"/>
            </a:br>
            <a:br>
              <a:rPr lang="ru"/>
            </a:br>
            <a:r>
              <a:rPr lang="ru"/>
              <a:t>successor(7) = 7</a:t>
            </a:r>
            <a:br>
              <a:rPr lang="ru"/>
            </a:br>
            <a:r>
              <a:rPr lang="ru"/>
              <a:t>7 - не левый потомок, вверх</a:t>
            </a:r>
            <a:br>
              <a:rPr lang="ru"/>
            </a:br>
            <a:r>
              <a:rPr lang="ru"/>
              <a:t>6 - не левый потомок, вверх</a:t>
            </a:r>
            <a:br>
              <a:rPr lang="ru"/>
            </a:br>
            <a:r>
              <a:rPr lang="ru"/>
              <a:t>3 - левый потомок, берём значение из его родителя - 8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br>
              <a:rPr lang="ru"/>
            </a:br>
            <a:r>
              <a:rPr lang="ru"/>
              <a:t>successor(4) = 6</a:t>
            </a:r>
            <a:br>
              <a:rPr lang="ru"/>
            </a:br>
            <a:r>
              <a:rPr lang="ru"/>
              <a:t>4 уже левый потомок, берём значение из его родителя - 6</a:t>
            </a:r>
            <a:endParaRPr/>
          </a:p>
        </p:txBody>
      </p:sp>
      <p:pic>
        <p:nvPicPr>
          <p:cNvPr id="461" name="Google Shape;46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88" y="1501825"/>
            <a:ext cx="31337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Удаление узла (remove)</a:t>
            </a:r>
            <a:endParaRPr/>
          </a:p>
        </p:txBody>
      </p:sp>
      <p:sp>
        <p:nvSpPr>
          <p:cNvPr id="467" name="Google Shape;467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Возможные случаи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Нет дочерних элементов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Удалить узел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Один дочерний элемент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Присоединить дочерний к родителю, текущий узел удалить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Два дочерних элемента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Найти следующий наибольший (successor)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Обменяться с ним </a:t>
            </a:r>
            <a:r>
              <a:rPr i="1" lang="ru"/>
              <a:t>значениями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ru"/>
              <a:t>Удалить узел, с которым произошёл обмен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O(n) - для несбалансированного дерева</a:t>
            </a:r>
            <a:br>
              <a:rPr lang="ru"/>
            </a:br>
            <a:r>
              <a:rPr lang="ru"/>
              <a:t>O(log</a:t>
            </a:r>
            <a:r>
              <a:rPr baseline="-25000" lang="ru"/>
              <a:t>2</a:t>
            </a:r>
            <a:r>
              <a:rPr lang="ru"/>
              <a:t>n) - для сбалансированного дерева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Деревья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Удаление (remove)</a:t>
            </a:r>
            <a:endParaRPr/>
          </a:p>
        </p:txBody>
      </p:sp>
      <p:sp>
        <p:nvSpPr>
          <p:cNvPr id="473" name="Google Shape;473;p72"/>
          <p:cNvSpPr txBox="1"/>
          <p:nvPr>
            <p:ph idx="1" type="body"/>
          </p:nvPr>
        </p:nvSpPr>
        <p:spPr>
          <a:xfrm>
            <a:off x="3720150" y="1152475"/>
            <a:ext cx="511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/>
              <a:t>remove(6)</a:t>
            </a:r>
            <a:br>
              <a:rPr lang="ru"/>
            </a:br>
            <a:r>
              <a:rPr lang="ru"/>
              <a:t>два потомка, поэтому ищем след. наибольший: successor(6) = 7</a:t>
            </a:r>
            <a:br>
              <a:rPr lang="ru"/>
            </a:br>
            <a:r>
              <a:rPr lang="ru"/>
              <a:t>обмен 6 и 7</a:t>
            </a:r>
            <a:br>
              <a:rPr lang="ru"/>
            </a:br>
            <a:r>
              <a:rPr lang="ru"/>
              <a:t>удаление листа 6</a:t>
            </a:r>
            <a:br>
              <a:rPr lang="ru"/>
            </a:br>
            <a:endParaRPr/>
          </a:p>
        </p:txBody>
      </p:sp>
      <p:pic>
        <p:nvPicPr>
          <p:cNvPr id="474" name="Google Shape;47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31337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(find)</a:t>
            </a:r>
            <a:endParaRPr/>
          </a:p>
        </p:txBody>
      </p:sp>
      <p:sp>
        <p:nvSpPr>
          <p:cNvPr id="480" name="Google Shape;480;p73"/>
          <p:cNvSpPr txBox="1"/>
          <p:nvPr>
            <p:ph idx="1" type="body"/>
          </p:nvPr>
        </p:nvSpPr>
        <p:spPr>
          <a:xfrm>
            <a:off x="311700" y="1152475"/>
            <a:ext cx="8520600" cy="3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Текущий узел = корневой узел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Если искомое_значение  == значение_в_узле, то значение найдено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Если </a:t>
            </a:r>
            <a:r>
              <a:rPr lang="ru"/>
              <a:t>искомое_значение  &lt;  значение_в_узле, то перейти в правое поддерево, далее пункт 1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Если искомое_значение  &gt;  значение_в_узле, то перейти в левое поддерево, далее пункт 1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/>
              <a:t>Если у узла нет дочерних элементов, то завершить поиск. </a:t>
            </a:r>
            <a:br>
              <a:rPr lang="ru"/>
            </a:br>
            <a:r>
              <a:rPr lang="ru"/>
              <a:t>Искомого значения в дереве нет.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/>
              <a:t>O(n) – если дерево не сбалансировано</a:t>
            </a:r>
            <a:br>
              <a:rPr lang="ru"/>
            </a:br>
            <a:r>
              <a:rPr lang="ru"/>
              <a:t>O( log</a:t>
            </a:r>
            <a:r>
              <a:rPr baseline="-25000" lang="ru"/>
              <a:t>2</a:t>
            </a:r>
            <a:r>
              <a:rPr lang="ru"/>
              <a:t>n ) – если дерево сбалансировано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Поиск (find)</a:t>
            </a:r>
            <a:endParaRPr/>
          </a:p>
        </p:txBody>
      </p:sp>
      <p:sp>
        <p:nvSpPr>
          <p:cNvPr id="486" name="Google Shape;486;p74"/>
          <p:cNvSpPr txBox="1"/>
          <p:nvPr>
            <p:ph idx="1" type="body"/>
          </p:nvPr>
        </p:nvSpPr>
        <p:spPr>
          <a:xfrm>
            <a:off x="311700" y="1152475"/>
            <a:ext cx="277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Найти 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Найти 13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Найти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Найти 5</a:t>
            </a:r>
            <a:endParaRPr/>
          </a:p>
        </p:txBody>
      </p:sp>
      <p:pic>
        <p:nvPicPr>
          <p:cNvPr id="487" name="Google Shape;48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813" y="1152475"/>
            <a:ext cx="31337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Вставка (insert)</a:t>
            </a:r>
            <a:endParaRPr/>
          </a:p>
        </p:txBody>
      </p:sp>
      <p:sp>
        <p:nvSpPr>
          <p:cNvPr id="493" name="Google Shape;49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Искать (find) вставляемое значение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Если значение найдено, то дублировать его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Если значение не найдено, вставить после того узла, где закончился поиск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O(n) – если дерево не сбалансировано</a:t>
            </a:r>
            <a:br>
              <a:rPr lang="ru"/>
            </a:br>
            <a:r>
              <a:rPr lang="ru"/>
              <a:t>O( log</a:t>
            </a:r>
            <a:r>
              <a:rPr baseline="-25000" lang="ru"/>
              <a:t>2</a:t>
            </a:r>
            <a:r>
              <a:rPr lang="ru"/>
              <a:t>n ) – если дерево сбалансировано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Вставка</a:t>
            </a:r>
            <a:r>
              <a:rPr lang="ru"/>
              <a:t> (insert)</a:t>
            </a:r>
            <a:endParaRPr/>
          </a:p>
        </p:txBody>
      </p:sp>
      <p:sp>
        <p:nvSpPr>
          <p:cNvPr id="499" name="Google Shape;499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263" y="1245925"/>
            <a:ext cx="313372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операции</a:t>
            </a:r>
            <a:endParaRPr/>
          </a:p>
        </p:txBody>
      </p:sp>
      <p:sp>
        <p:nvSpPr>
          <p:cNvPr id="506" name="Google Shape;50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size – подсчёт количества узлов, </a:t>
            </a:r>
            <a:br>
              <a:rPr lang="ru">
                <a:latin typeface="Fira Code"/>
                <a:ea typeface="Fira Code"/>
                <a:cs typeface="Fira Code"/>
                <a:sym typeface="Fira Code"/>
              </a:rPr>
            </a:br>
            <a:r>
              <a:rPr lang="ru">
                <a:latin typeface="Fira Code"/>
                <a:ea typeface="Fira Code"/>
                <a:cs typeface="Fira Code"/>
                <a:sym typeface="Fira Code"/>
              </a:rPr>
              <a:t>height – определение высоты (глубины) дерева,</a:t>
            </a:r>
            <a:br>
              <a:rPr lang="ru">
                <a:latin typeface="Fira Code"/>
                <a:ea typeface="Fira Code"/>
                <a:cs typeface="Fira Code"/>
                <a:sym typeface="Fira Code"/>
              </a:rPr>
            </a:br>
            <a:r>
              <a:rPr lang="ru">
                <a:latin typeface="Fira Code"/>
                <a:ea typeface="Fira Code"/>
                <a:cs typeface="Fira Code"/>
                <a:sym typeface="Fira Code"/>
              </a:rPr>
              <a:t>get_root – получение корня по указателю на любой узел, </a:t>
            </a:r>
            <a:br>
              <a:rPr lang="ru">
                <a:latin typeface="Fira Code"/>
                <a:ea typeface="Fira Code"/>
                <a:cs typeface="Fira Code"/>
                <a:sym typeface="Fira Code"/>
              </a:rPr>
            </a:br>
            <a:r>
              <a:rPr lang="ru">
                <a:latin typeface="Fira Code"/>
                <a:ea typeface="Fira Code"/>
                <a:cs typeface="Fira Code"/>
                <a:sym typeface="Fira Code"/>
              </a:rPr>
              <a:t>clear – удаление всех узлов,</a:t>
            </a:r>
            <a:br>
              <a:rPr lang="ru">
                <a:latin typeface="Fira Code"/>
                <a:ea typeface="Fira Code"/>
                <a:cs typeface="Fira Code"/>
                <a:sym typeface="Fira Code"/>
              </a:rPr>
            </a:br>
            <a:r>
              <a:rPr lang="ru">
                <a:latin typeface="Fira Code"/>
                <a:ea typeface="Fira Code"/>
                <a:cs typeface="Fira Code"/>
                <a:sym typeface="Fira Code"/>
              </a:rPr>
              <a:t>insert - вставка,</a:t>
            </a:r>
            <a:br>
              <a:rPr lang="ru">
                <a:latin typeface="Fira Code"/>
                <a:ea typeface="Fira Code"/>
                <a:cs typeface="Fira Code"/>
                <a:sym typeface="Fira Code"/>
              </a:rPr>
            </a:br>
            <a:r>
              <a:rPr lang="ru">
                <a:latin typeface="Fira Code"/>
                <a:ea typeface="Fira Code"/>
                <a:cs typeface="Fira Code"/>
                <a:sym typeface="Fira Code"/>
              </a:rPr>
              <a:t>empty – проверка дерева на пустоту,</a:t>
            </a:r>
            <a:br>
              <a:rPr lang="ru">
                <a:latin typeface="Fira Code"/>
                <a:ea typeface="Fira Code"/>
                <a:cs typeface="Fira Code"/>
                <a:sym typeface="Fira Code"/>
              </a:rPr>
            </a:br>
            <a:r>
              <a:rPr lang="ru">
                <a:latin typeface="Fira Code"/>
                <a:ea typeface="Fira Code"/>
                <a:cs typeface="Fira Code"/>
                <a:sym typeface="Fira Code"/>
              </a:rPr>
              <a:t>successor – поиск следующего наибольшего узла для данного значения, </a:t>
            </a:r>
            <a:br>
              <a:rPr lang="ru">
                <a:latin typeface="Fira Code"/>
                <a:ea typeface="Fira Code"/>
                <a:cs typeface="Fira Code"/>
                <a:sym typeface="Fira Code"/>
              </a:rPr>
            </a:br>
            <a:r>
              <a:rPr lang="ru">
                <a:latin typeface="Fira Code"/>
                <a:ea typeface="Fira Code"/>
                <a:cs typeface="Fira Code"/>
                <a:sym typeface="Fira Code"/>
              </a:rPr>
              <a:t>iterator – итератор по узлам дерева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25" y="759975"/>
            <a:ext cx="4624149" cy="378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8"/>
            <a:ext cx="6815561" cy="14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Видео по теме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Тренировки по алгоритмам от Яндекса. Лекция 8: «Деревья»</a:t>
            </a:r>
            <a:br>
              <a:rPr lang="ru"/>
            </a:br>
            <a:r>
              <a:rPr lang="ru" u="sng">
                <a:solidFill>
                  <a:schemeClr val="hlink"/>
                </a:solidFill>
                <a:hlinkClick r:id="rId3"/>
              </a:rPr>
              <a:t>youtube.com/live/lEJzqHgyels?si=CHW_VF2tjTsOa_eN&amp;t=787</a:t>
            </a:r>
            <a:r>
              <a:rPr lang="ru"/>
              <a:t> </a:t>
            </a:r>
            <a:br>
              <a:rPr lang="ru"/>
            </a:br>
            <a:br>
              <a:rPr lang="ru"/>
            </a:br>
            <a:r>
              <a:rPr lang="ru"/>
              <a:t>Видео из курса по структурам данных: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https://stepik.org/lesson/28726/step/1?unit=9784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Интерактивная демонстрация</a:t>
            </a:r>
            <a:endParaRPr/>
          </a:p>
        </p:txBody>
      </p:sp>
      <p:sp>
        <p:nvSpPr>
          <p:cNvPr id="530" name="Google Shape;53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628650"/>
            <a:ext cx="535305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Некоторые другие примеры применения деревьев</a:t>
            </a:r>
            <a:endParaRPr/>
          </a:p>
        </p:txBody>
      </p:sp>
      <p:sp>
        <p:nvSpPr>
          <p:cNvPr id="536" name="Google Shape;536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Конкорданс [1]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Сжатие Хоффмана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 бинарных деревьев поиска</a:t>
            </a:r>
            <a:endParaRPr/>
          </a:p>
        </p:txBody>
      </p:sp>
      <p:sp>
        <p:nvSpPr>
          <p:cNvPr id="542" name="Google Shape;542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Нет никаких гарантий, что дерево будет сбалансировано.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Дерево будет </a:t>
            </a:r>
            <a:r>
              <a:rPr lang="ru"/>
              <a:t>несбалансированным, если добавляемый элементы будут преимущественно больше (или меньше)</a:t>
            </a:r>
            <a:r>
              <a:rPr lang="ru"/>
              <a:t> корневого.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 крайнем случае дерево будет </a:t>
            </a:r>
            <a:r>
              <a:rPr lang="ru"/>
              <a:t>вырожденным</a:t>
            </a:r>
            <a:r>
              <a:rPr lang="ru"/>
              <a:t> и операции поиска, вставки и удаления будут занимать время аналогичное таким же операциям в списке.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Решить эти проблемы призваны бинарные деревья с иными правилами выполнения операций: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Случайные деревья поиска, Randomized Search Tree (RST),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AVL Tree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Red-Black Tree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…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Итераторы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Итераторы (iterator)</a:t>
            </a:r>
            <a:endParaRPr/>
          </a:p>
        </p:txBody>
      </p:sp>
      <p:sp>
        <p:nvSpPr>
          <p:cNvPr id="559" name="Google Shape;559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Итератор — интерфейс, предоставляющий доступ к элементам коллекции (массива или контейнера) и навигацию по ним.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ru"/>
            </a:br>
            <a:r>
              <a:rPr lang="ru"/>
              <a:t>Итераторы позволяют перебрать все элементы коллекции (дерева, списка и т.п.). При этом </a:t>
            </a:r>
            <a:r>
              <a:rPr lang="ru"/>
              <a:t>инкапсулируя</a:t>
            </a:r>
            <a:r>
              <a:rPr lang="ru"/>
              <a:t> алгоритм обхода.</a:t>
            </a:r>
            <a:br>
              <a:rPr lang="ru"/>
            </a:br>
            <a:br>
              <a:rPr lang="ru"/>
            </a:br>
            <a:r>
              <a:rPr lang="ru"/>
              <a:t>Причём можно остановится в любой момент, что, например, трудно сделать при обходе дерева не редактируя код процедуры обхода.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Итераторы позволяют однажды прервав перебор элементов вернутся к нему с того же места. Что нельзя сделать в рекурсивных алгоритмах.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Итераторы в стандартной библиотеке C++</a:t>
            </a:r>
            <a:endParaRPr/>
          </a:p>
        </p:txBody>
      </p:sp>
      <p:sp>
        <p:nvSpPr>
          <p:cNvPr id="565" name="Google Shape;565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std::vector vec {1, 5, -8, 12, 42};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for (int x: vec)</a:t>
            </a:r>
            <a:r>
              <a:rPr lang="ru"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    		std::cout&lt;&lt;x&lt;&lt;" ";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std::list&lt;int&gt; st;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st.push_back(1);  st.push_back(5); st.push_back(-8);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st.push_back(12); st.push_back(42);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for (int x : st)</a:t>
            </a:r>
            <a:r>
              <a:rPr lang="ru">
                <a:latin typeface="Fira Code"/>
                <a:ea typeface="Fira Code"/>
                <a:cs typeface="Fira Code"/>
                <a:sym typeface="Fira Code"/>
              </a:rPr>
              <a:t> 				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    	std::cout&lt;&lt;x&lt;&lt;" ";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std::set&lt;int&gt; S{1, 5, -8, 12, 42};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for (int x: S)</a:t>
            </a:r>
            <a:endParaRPr b="1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    	std::cout&lt;&lt;x&lt;&lt;" ";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6" name="Google Shape;566;p87"/>
          <p:cNvSpPr/>
          <p:nvPr/>
        </p:nvSpPr>
        <p:spPr>
          <a:xfrm>
            <a:off x="4287250" y="3066600"/>
            <a:ext cx="2310900" cy="793800"/>
          </a:xfrm>
          <a:prstGeom prst="wedgeRoundRectCallout">
            <a:avLst>
              <a:gd fmla="val -116808" name="adj1"/>
              <a:gd fmla="val -47024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Одинаковый способ перебора элементов для разных структур данных</a:t>
            </a:r>
            <a:endParaRPr i="1" sz="1200"/>
          </a:p>
        </p:txBody>
      </p:sp>
      <p:sp>
        <p:nvSpPr>
          <p:cNvPr id="567" name="Google Shape;567;p87"/>
          <p:cNvSpPr/>
          <p:nvPr/>
        </p:nvSpPr>
        <p:spPr>
          <a:xfrm>
            <a:off x="4451000" y="3942425"/>
            <a:ext cx="2310900" cy="793800"/>
          </a:xfrm>
          <a:prstGeom prst="wedgeRoundRectCallout">
            <a:avLst>
              <a:gd fmla="val -139396" name="adj1"/>
              <a:gd fmla="val -30219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Может быть другой порядок элементов, но они переберутся все</a:t>
            </a:r>
            <a:endParaRPr i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Итераторы в стандартной библиотеке C++</a:t>
            </a:r>
            <a:endParaRPr/>
          </a:p>
        </p:txBody>
      </p:sp>
      <p:sp>
        <p:nvSpPr>
          <p:cNvPr id="573" name="Google Shape;573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//для изменяемого итератора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list&lt;int&gt; L; 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for (</a:t>
            </a: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list&lt;int&gt;::iterator</a:t>
            </a:r>
            <a:r>
              <a:rPr lang="ru">
                <a:latin typeface="Fira Code"/>
                <a:ea typeface="Fira Code"/>
                <a:cs typeface="Fira Code"/>
                <a:sym typeface="Fira Code"/>
              </a:rPr>
              <a:t> it = L.begin(),end = L.end(); it != end; ++it) { 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    *it = 8; // элемент, на который указывает итератор, можно изменить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for (</a:t>
            </a:r>
            <a:r>
              <a:rPr b="1" lang="ru">
                <a:latin typeface="Fira Code"/>
                <a:ea typeface="Fira Code"/>
                <a:cs typeface="Fira Code"/>
                <a:sym typeface="Fira Code"/>
              </a:rPr>
              <a:t>list&lt;int&gt;::const_iterator</a:t>
            </a:r>
            <a:r>
              <a:rPr lang="ru">
                <a:latin typeface="Fira Code"/>
                <a:ea typeface="Fira Code"/>
                <a:cs typeface="Fira Code"/>
                <a:sym typeface="Fira Code"/>
              </a:rPr>
              <a:t> it = L.begin(),end = L.end(); it != end; ++it) 		//если не нужно изменять элементы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Fira Code"/>
                <a:ea typeface="Fira Code"/>
                <a:cs typeface="Fira Code"/>
                <a:sym typeface="Fira Code"/>
              </a:rPr>
              <a:t>    cout &lt;&lt; *it &lt;&lt; endl;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4" name="Google Shape;574;p88"/>
          <p:cNvSpPr/>
          <p:nvPr/>
        </p:nvSpPr>
        <p:spPr>
          <a:xfrm>
            <a:off x="6537000" y="933175"/>
            <a:ext cx="2310900" cy="793800"/>
          </a:xfrm>
          <a:prstGeom prst="wedgeRoundRectCallout">
            <a:avLst>
              <a:gd fmla="val 2522" name="adj1"/>
              <a:gd fmla="val 66985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/>
              <a:t>оператор перехода к следующему элементу</a:t>
            </a:r>
            <a:endParaRPr i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Абстрактный класс итератора</a:t>
            </a:r>
            <a:endParaRPr/>
          </a:p>
        </p:txBody>
      </p:sp>
      <p:sp>
        <p:nvSpPr>
          <p:cNvPr id="580" name="Google Shape;580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788" y="685213"/>
            <a:ext cx="493241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2560" l="0" r="0" t="2966"/>
          <a:stretch/>
        </p:blipFill>
        <p:spPr>
          <a:xfrm>
            <a:off x="5370375" y="30375"/>
            <a:ext cx="3697575" cy="521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 rotWithShape="1">
          <a:blip r:embed="rId4">
            <a:alphaModFix/>
          </a:blip>
          <a:srcRect b="48984" l="0" r="0" t="0"/>
          <a:stretch/>
        </p:blipFill>
        <p:spPr>
          <a:xfrm>
            <a:off x="22800" y="979525"/>
            <a:ext cx="5259300" cy="37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